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7"/>
  </p:sldMasterIdLst>
  <p:notesMasterIdLst>
    <p:notesMasterId r:id="rId19"/>
  </p:notesMasterIdLst>
  <p:handoutMasterIdLst>
    <p:handoutMasterId r:id="rId20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8E0988-48ED-4F71-BCB9-367A3C9517A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</p14:sldIdLst>
        </p14:section>
        <p14:section name="Untitled Section" id="{02A2B7D9-8D5B-4D7A-97C9-049FD11C8155}">
          <p14:sldIdLst/>
        </p14:section>
        <p14:section name="Untitled Section" id="{609D9D22-E73B-4519-9413-B7122AC42F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Gupta" initials="SG" lastIdx="1" clrIdx="0">
    <p:extLst>
      <p:ext uri="{19B8F6BF-5375-455C-9EA6-DF929625EA0E}">
        <p15:presenceInfo xmlns:p15="http://schemas.microsoft.com/office/powerpoint/2012/main" userId="Soumya Gup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8" autoAdjust="0"/>
  </p:normalViewPr>
  <p:slideViewPr>
    <p:cSldViewPr snapToGrid="0">
      <p:cViewPr varScale="1">
        <p:scale>
          <a:sx n="72" d="100"/>
          <a:sy n="72" d="100"/>
        </p:scale>
        <p:origin x="228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1E5BBD-AEBC-431A-9656-9768C5A525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DDA19-4EB6-4D5C-9A50-F1E73D8357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10A1-17E8-4FF5-8AAF-E9C0ADFAEA2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51B51-7273-4139-A990-66892B6B6E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A2168-0686-4797-B00A-B18839677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6BB40-639A-4DC1-A961-19B72CD5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0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E85B4-4C51-47C0-949C-361653C3932F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147F9-2D2F-4A1F-B18C-AF430431B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899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7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91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7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8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3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147F9-2D2F-4A1F-B18C-AF430431B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3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1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3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6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8F06-C3A3-4456-9B9E-3CEC010E32E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0F65-3B6C-4AE8-AC90-03ED5947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telligence.weforum.org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14A04-396E-4A01-9F75-73943802F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dirty="0"/>
              <a:t>Finance &amp;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8E931-909A-4ACB-80D6-B0BC156FE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459" y="4137074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dirty="0">
                <a:solidFill>
                  <a:schemeClr val="accent1"/>
                </a:solidFill>
              </a:rPr>
              <a:t>Soumya Gupta</a:t>
            </a:r>
          </a:p>
          <a:p>
            <a:pPr algn="l"/>
            <a:r>
              <a:rPr lang="de-DE" sz="1400" dirty="0">
                <a:solidFill>
                  <a:schemeClr val="accent1"/>
                </a:solidFill>
              </a:rPr>
              <a:t>Senior Functional Analyst</a:t>
            </a:r>
          </a:p>
          <a:p>
            <a:pPr algn="l"/>
            <a:r>
              <a:rPr lang="de-DE" sz="1400" dirty="0">
                <a:solidFill>
                  <a:schemeClr val="accent1"/>
                </a:solidFill>
              </a:rPr>
              <a:t>Deutsche Börse , Frankfurt</a:t>
            </a:r>
          </a:p>
          <a:p>
            <a:pPr algn="l"/>
            <a:r>
              <a:rPr lang="de-DE" sz="1400" dirty="0">
                <a:solidFill>
                  <a:schemeClr val="accent1"/>
                </a:solidFill>
              </a:rPr>
              <a:t>Germany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inancial">
            <a:extLst>
              <a:ext uri="{FF2B5EF4-FFF2-40B4-BE49-F238E27FC236}">
                <a16:creationId xmlns:a16="http://schemas.microsoft.com/office/drawing/2014/main" id="{741A3799-4A93-494F-B4A2-C7F59A60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566BB-768B-44FA-ADD7-311C03FA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Speculative 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05FA0-4EE1-470C-AC99-0A949136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86"/>
          <a:stretch/>
        </p:blipFill>
        <p:spPr>
          <a:xfrm>
            <a:off x="4038600" y="1765015"/>
            <a:ext cx="4629884" cy="2295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EB23-1470-4CAF-ACE3-7D83B1241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491" y="2282803"/>
            <a:ext cx="3286723" cy="982653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Initially bit of excitement due to new innovation</a:t>
            </a:r>
          </a:p>
          <a:p>
            <a:r>
              <a:rPr lang="en-US" sz="1200" dirty="0"/>
              <a:t>Leads to euphorical level of excitement</a:t>
            </a:r>
          </a:p>
          <a:p>
            <a:r>
              <a:rPr lang="en-US" sz="1200" dirty="0"/>
              <a:t>Inevitably panic sets in</a:t>
            </a:r>
            <a:r>
              <a:rPr lang="en-US" sz="1200" dirty="0">
                <a:sym typeface="Wingdings" panose="05000000000000000000" pitchFamily="2" charset="2"/>
              </a:rPr>
              <a:t> CRASH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5BC04-7965-4596-A659-E1C7FCA7499E}"/>
              </a:ext>
            </a:extLst>
          </p:cNvPr>
          <p:cNvSpPr txBox="1"/>
          <p:nvPr/>
        </p:nvSpPr>
        <p:spPr>
          <a:xfrm>
            <a:off x="3098622" y="1005885"/>
            <a:ext cx="71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Underlying excitement and psychological emotions forms this speculation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0A227-5BA4-4534-A251-27BDA7180DE0}"/>
              </a:ext>
            </a:extLst>
          </p:cNvPr>
          <p:cNvSpPr txBox="1"/>
          <p:nvPr/>
        </p:nvSpPr>
        <p:spPr>
          <a:xfrm>
            <a:off x="5619142" y="4104587"/>
            <a:ext cx="201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Bitcoin Price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F0F9F-F43D-40C5-ABF7-06AC8D82E56B}"/>
              </a:ext>
            </a:extLst>
          </p:cNvPr>
          <p:cNvSpPr/>
          <p:nvPr/>
        </p:nvSpPr>
        <p:spPr>
          <a:xfrm>
            <a:off x="3879138" y="4738011"/>
            <a:ext cx="7507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Bubbles start slowly and then accelerate to unsustainable highs (on large volume) that are largely created by greed and fear but not fundamental evaluations.</a:t>
            </a:r>
            <a:endParaRPr lang="en-US" dirty="0"/>
          </a:p>
        </p:txBody>
      </p:sp>
      <p:pic>
        <p:nvPicPr>
          <p:cNvPr id="12" name="Graphic 11" descr="Bubbles">
            <a:extLst>
              <a:ext uri="{FF2B5EF4-FFF2-40B4-BE49-F238E27FC236}">
                <a16:creationId xmlns:a16="http://schemas.microsoft.com/office/drawing/2014/main" id="{FE57D092-F74D-473C-8F45-6C1FC38A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622" y="47445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5" grpId="0"/>
      <p:bldP spid="21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6D7F6-BA31-4435-A208-A229A6C5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4572192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Principles Thinking vs. Iterative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149A68-772B-4B65-B1DB-C96B78BE7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5581" r="-1" b="-1"/>
          <a:stretch/>
        </p:blipFill>
        <p:spPr>
          <a:xfrm>
            <a:off x="6124764" y="1"/>
            <a:ext cx="6067239" cy="3752251"/>
          </a:xfrm>
          <a:custGeom>
            <a:avLst/>
            <a:gdLst/>
            <a:ahLst/>
            <a:cxnLst/>
            <a:rect l="l" t="t" r="r" b="b"/>
            <a:pathLst>
              <a:path w="6067239" h="3752251">
                <a:moveTo>
                  <a:pt x="1619628" y="0"/>
                </a:moveTo>
                <a:lnTo>
                  <a:pt x="6067239" y="0"/>
                </a:lnTo>
                <a:lnTo>
                  <a:pt x="6067239" y="3752251"/>
                </a:lnTo>
                <a:lnTo>
                  <a:pt x="12989" y="3752251"/>
                </a:lnTo>
                <a:lnTo>
                  <a:pt x="7304" y="3685817"/>
                </a:lnTo>
                <a:cubicBezTo>
                  <a:pt x="2457" y="3600829"/>
                  <a:pt x="0" y="3515202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EB0DB-223D-41D7-B91F-876CE0E9DE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prstClr val="white"/>
            </a:duotone>
          </a:blip>
          <a:srcRect b="27455"/>
          <a:stretch/>
        </p:blipFill>
        <p:spPr>
          <a:xfrm>
            <a:off x="6139570" y="3773515"/>
            <a:ext cx="6052430" cy="3084486"/>
          </a:xfrm>
          <a:custGeom>
            <a:avLst/>
            <a:gdLst/>
            <a:ahLst/>
            <a:cxnLst/>
            <a:rect l="l" t="t" r="r" b="b"/>
            <a:pathLst>
              <a:path w="6052430" h="3084486">
                <a:moveTo>
                  <a:pt x="0" y="0"/>
                </a:moveTo>
                <a:lnTo>
                  <a:pt x="6052430" y="0"/>
                </a:lnTo>
                <a:lnTo>
                  <a:pt x="6052430" y="3084486"/>
                </a:lnTo>
                <a:lnTo>
                  <a:pt x="1604818" y="3084486"/>
                </a:lnTo>
                <a:lnTo>
                  <a:pt x="1600813" y="3081339"/>
                </a:lnTo>
                <a:cubicBezTo>
                  <a:pt x="737450" y="2368829"/>
                  <a:pt x="148012" y="1336261"/>
                  <a:pt x="14142" y="1652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63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14A04-396E-4A01-9F75-73943802F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World vs. Virus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8E931-909A-4ACB-80D6-B0BC156FE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COVID-19‘s Impact on Financial Market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28F5C-0E48-4C81-A837-38E5C8F31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89" r="1" b="1"/>
          <a:stretch/>
        </p:blipFill>
        <p:spPr>
          <a:xfrm>
            <a:off x="432817" y="0"/>
            <a:ext cx="6701991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1FEBFE4F-DAFC-4A5C-98DD-0344FCAC0ED7}"/>
              </a:ext>
            </a:extLst>
          </p:cNvPr>
          <p:cNvSpPr txBox="1">
            <a:spLocks/>
          </p:cNvSpPr>
          <p:nvPr/>
        </p:nvSpPr>
        <p:spPr>
          <a:xfrm>
            <a:off x="7481823" y="458355"/>
            <a:ext cx="4023360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COVID-19 outbreak is leading investors to plan for situations more serious than a recession.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F89407-705B-4017-97B5-8D324E593857}"/>
              </a:ext>
            </a:extLst>
          </p:cNvPr>
          <p:cNvSpPr txBox="1">
            <a:spLocks/>
          </p:cNvSpPr>
          <p:nvPr/>
        </p:nvSpPr>
        <p:spPr>
          <a:xfrm>
            <a:off x="7481823" y="1162779"/>
            <a:ext cx="4023360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market analysis projecting a steep economic contraction in at least the coming quarters as governments in the United States, India and Europe start shutting restaurants, closing schools and calling on citizens to stay home.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73175A6-5D2C-4E7D-BAA0-89D3EF9D3D48}"/>
              </a:ext>
            </a:extLst>
          </p:cNvPr>
          <p:cNvSpPr txBox="1">
            <a:spLocks/>
          </p:cNvSpPr>
          <p:nvPr/>
        </p:nvSpPr>
        <p:spPr>
          <a:xfrm>
            <a:off x="7481823" y="1570787"/>
            <a:ext cx="4023360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The stock market has responded to the COVID-19 pandemic with worrying volatility, as traders have panic-sold out of fear.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F6CB424-6829-4302-835F-77B4012CC9CC}"/>
              </a:ext>
            </a:extLst>
          </p:cNvPr>
          <p:cNvSpPr txBox="1">
            <a:spLocks/>
          </p:cNvSpPr>
          <p:nvPr/>
        </p:nvSpPr>
        <p:spPr>
          <a:xfrm>
            <a:off x="7668812" y="2333428"/>
            <a:ext cx="4023360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/>
              <a:t>Trading stopped four times</a:t>
            </a:r>
          </a:p>
          <a:p>
            <a:endParaRPr lang="en-US" sz="800" dirty="0"/>
          </a:p>
          <a:p>
            <a:r>
              <a:rPr lang="en-US" sz="1000" dirty="0"/>
              <a:t>The S&amp;P 500 triggered level 1 market wide circuit breakers during the opening hour on March 9, 12 and 16 based on drops of 7% from the previous close, and tripped later in the day on the 18th. Trading also halts on both the Dow and the Nasdaq when a circuit-breaker is triggered on the S&amp;P 500. Registered its second-worst day of trading in its 124-year history.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87F26-10ED-4E3E-A097-29D62419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377" y="3319184"/>
            <a:ext cx="3909048" cy="237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679669F1-399B-4784-9653-22FA7F8D4C3E}"/>
              </a:ext>
            </a:extLst>
          </p:cNvPr>
          <p:cNvSpPr txBox="1">
            <a:spLocks/>
          </p:cNvSpPr>
          <p:nvPr/>
        </p:nvSpPr>
        <p:spPr>
          <a:xfrm>
            <a:off x="7563624" y="5534022"/>
            <a:ext cx="4023360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 more Strategic Insights and Contextual Intelligence please follow : </a:t>
            </a:r>
            <a:r>
              <a:rPr lang="en-US" sz="1100" dirty="0">
                <a:hlinkClick r:id="rId5"/>
              </a:rPr>
              <a:t>https://intelligence.weforum.org/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DAA3593-0074-483D-B1F6-46F3965B8ADA}"/>
              </a:ext>
            </a:extLst>
          </p:cNvPr>
          <p:cNvSpPr txBox="1">
            <a:spLocks/>
          </p:cNvSpPr>
          <p:nvPr/>
        </p:nvSpPr>
        <p:spPr>
          <a:xfrm rot="16200000">
            <a:off x="-1158320" y="2974786"/>
            <a:ext cx="2273845" cy="9084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VOLATILE PRESENCE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262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49" grpId="0"/>
      <p:bldP spid="58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F2F9-61E4-4A40-B7A7-89CF5825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de-DE" sz="2600" dirty="0"/>
              <a:t>Post Outbreak – </a:t>
            </a:r>
            <a:r>
              <a:rPr lang="de-DE" sz="2600" dirty="0" err="1"/>
              <a:t>Predictive</a:t>
            </a:r>
            <a:r>
              <a:rPr lang="de-DE" sz="2600" dirty="0"/>
              <a:t> Models – Alphabet Soup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12AE-EF6E-4B9F-940F-378535A6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+mj-lt"/>
                <a:ea typeface="+mj-ea"/>
                <a:cs typeface="+mj-cs"/>
              </a:rPr>
              <a:t>More than 50 economists polled by Reuters, some forecast the world economy will shrink as much as 6% in 2020. The other extreme was a prediction for 0.7% growth. The average was a 1.2% contraction</a:t>
            </a:r>
          </a:p>
          <a:p>
            <a:r>
              <a:rPr lang="en-US" sz="1400" dirty="0">
                <a:latin typeface="+mj-lt"/>
                <a:ea typeface="+mj-ea"/>
                <a:cs typeface="+mj-cs"/>
              </a:rPr>
              <a:t>Will it be V or U or W or L ? Medley of letters to indicate whether we can expect a bounce back, a slow-burn recovery or relapse.</a:t>
            </a:r>
          </a:p>
          <a:p>
            <a:r>
              <a:rPr lang="en-US" sz="1400" dirty="0">
                <a:latin typeface="+mj-lt"/>
                <a:ea typeface="+mj-ea"/>
                <a:cs typeface="+mj-cs"/>
              </a:rPr>
              <a:t>Best case (V) vs. Worst (L)</a:t>
            </a:r>
          </a:p>
          <a:p>
            <a:r>
              <a:rPr lang="en-US" sz="1400" dirty="0">
                <a:latin typeface="+mj-lt"/>
                <a:ea typeface="+mj-ea"/>
                <a:cs typeface="+mj-cs"/>
              </a:rPr>
              <a:t>Prolonged slump in multiple quarters resulting into a significant downside of the economy. Although there is a light to have Tick shape recovery – means gradually rising economy.</a:t>
            </a:r>
          </a:p>
          <a:p>
            <a:endParaRPr lang="en-US" sz="1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000" dirty="0"/>
              <a:t>Graphic Source : reuters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ADE874-48E2-43F1-90BE-4FFD175B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271" y="3594327"/>
            <a:ext cx="3484872" cy="271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A7357-48F1-41C5-8AD2-A7C83B8E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1285460"/>
            <a:ext cx="3897344" cy="2143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FF6114-6A7E-471B-9BBE-6DEF46DD2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651" y="4127398"/>
            <a:ext cx="3062146" cy="218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197C52-89D2-4748-9373-46DC3F9D4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821" y="1577009"/>
            <a:ext cx="2802024" cy="140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9E332-0918-49EE-B43E-6DE46035E75F}"/>
              </a:ext>
            </a:extLst>
          </p:cNvPr>
          <p:cNvSpPr txBox="1"/>
          <p:nvPr/>
        </p:nvSpPr>
        <p:spPr>
          <a:xfrm>
            <a:off x="5225820" y="1067729"/>
            <a:ext cx="3828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best case outcome: when a growth plunge is followed by an equally sharp recovery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DC69DF-F981-42D9-A129-75C865C09421}"/>
              </a:ext>
            </a:extLst>
          </p:cNvPr>
          <p:cNvSpPr txBox="1"/>
          <p:nvPr/>
        </p:nvSpPr>
        <p:spPr>
          <a:xfrm>
            <a:off x="9138060" y="1269921"/>
            <a:ext cx="2715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Likeliest outcome: When recovery takes more than a couple of quarters</a:t>
            </a:r>
            <a:endParaRPr lang="en-US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E732F6-CC3F-4F5E-B4DA-0902F7BDC727}"/>
              </a:ext>
            </a:extLst>
          </p:cNvPr>
          <p:cNvSpPr txBox="1"/>
          <p:nvPr/>
        </p:nvSpPr>
        <p:spPr>
          <a:xfrm>
            <a:off x="5225820" y="3545445"/>
            <a:ext cx="263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bias is the recovery looks less V- or U-shaped but more W-shaped. Double-dip - if the easing of lockdown restrictions initially boosts activity but the effects of unemployment and corporate bankruptcies then start to filter</a:t>
            </a:r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405AD2-2D1E-4D83-B98A-597585AEFEAF}"/>
              </a:ext>
            </a:extLst>
          </p:cNvPr>
          <p:cNvSpPr txBox="1"/>
          <p:nvPr/>
        </p:nvSpPr>
        <p:spPr>
          <a:xfrm>
            <a:off x="9373121" y="3132662"/>
            <a:ext cx="263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When growth plunges and does not recover for some time. Unlikely but risky for those emerging markets less able to engage big stimulus and often rely on commodity exports</a:t>
            </a:r>
          </a:p>
        </p:txBody>
      </p:sp>
    </p:spTree>
    <p:extLst>
      <p:ext uri="{BB962C8B-B14F-4D97-AF65-F5344CB8AC3E}">
        <p14:creationId xmlns:p14="http://schemas.microsoft.com/office/powerpoint/2010/main" val="6289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8" grpId="0"/>
      <p:bldP spid="71" grpId="0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7D2AA9EB-ACE2-48F8-8185-792EE9413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59D7A164-22E7-4B37-B0E3-935FC9C31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02B09D-BC81-4D55-9816-848D67A7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de-DE" sz="3400" dirty="0">
                <a:solidFill>
                  <a:srgbClr val="000000"/>
                </a:solidFill>
              </a:rPr>
              <a:t>Finance – not just </a:t>
            </a:r>
            <a:r>
              <a:rPr lang="de-DE" sz="3400" dirty="0" err="1">
                <a:solidFill>
                  <a:srgbClr val="000000"/>
                </a:solidFill>
              </a:rPr>
              <a:t>for</a:t>
            </a:r>
            <a:r>
              <a:rPr lang="de-DE" sz="3400" dirty="0">
                <a:solidFill>
                  <a:srgbClr val="000000"/>
                </a:solidFill>
              </a:rPr>
              <a:t> </a:t>
            </a:r>
            <a:r>
              <a:rPr lang="de-DE" sz="3400" dirty="0" err="1">
                <a:solidFill>
                  <a:srgbClr val="000000"/>
                </a:solidFill>
              </a:rPr>
              <a:t>the</a:t>
            </a:r>
            <a:r>
              <a:rPr lang="de-DE" sz="3400" dirty="0">
                <a:solidFill>
                  <a:srgbClr val="000000"/>
                </a:solidFill>
              </a:rPr>
              <a:t> </a:t>
            </a:r>
            <a:r>
              <a:rPr lang="de-DE" sz="3400" dirty="0" err="1">
                <a:solidFill>
                  <a:srgbClr val="000000"/>
                </a:solidFill>
              </a:rPr>
              <a:t>finance</a:t>
            </a:r>
            <a:r>
              <a:rPr lang="de-DE" sz="3400" dirty="0">
                <a:solidFill>
                  <a:srgbClr val="000000"/>
                </a:solidFill>
              </a:rPr>
              <a:t> professional</a:t>
            </a:r>
            <a:endParaRPr lang="en-US" sz="3400" dirty="0">
              <a:solidFill>
                <a:srgbClr val="000000"/>
              </a:solidFill>
            </a:endParaRPr>
          </a:p>
        </p:txBody>
      </p:sp>
      <p:sp>
        <p:nvSpPr>
          <p:cNvPr id="25" name="Freeform 67">
            <a:extLst>
              <a:ext uri="{FF2B5EF4-FFF2-40B4-BE49-F238E27FC236}">
                <a16:creationId xmlns:a16="http://schemas.microsoft.com/office/drawing/2014/main" id="{730F02D6-D4A4-42E5-A722-43B088C7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07136"/>
            <a:ext cx="3177287" cy="26508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F2C965BE-B8BF-4344-8E81-62E0BFE4C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9751" y="2897495"/>
            <a:ext cx="2788232" cy="2788232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5">
            <a:extLst>
              <a:ext uri="{FF2B5EF4-FFF2-40B4-BE49-F238E27FC236}">
                <a16:creationId xmlns:a16="http://schemas.microsoft.com/office/drawing/2014/main" id="{122DB9C1-63F1-47FD-BE8D-08903F853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835B8-F003-4D62-BFF4-B743552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2" y="708627"/>
            <a:ext cx="3298594" cy="136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A4E7C6-4A35-4F70-8559-9805624C7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72" y="5016442"/>
            <a:ext cx="2334437" cy="1441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46130-49D6-42A3-B8D9-4126E8BC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031" y="3630998"/>
            <a:ext cx="1785723" cy="1236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AD13-EBCE-4E8F-A181-98495016E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 fontScale="92500" lnSpcReduction="10000"/>
          </a:bodyPr>
          <a:lstStyle/>
          <a:p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know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whether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the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country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is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doing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well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or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not, just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look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at the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Stock Market 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of the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country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. </a:t>
            </a:r>
          </a:p>
          <a:p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Primary source of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any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kind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business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expansion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can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good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returns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from the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market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even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lay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person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financial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life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order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We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all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know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cashflow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is but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should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know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how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float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cash–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more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ROI.</a:t>
            </a:r>
          </a:p>
          <a:p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Share Market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is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always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running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Don‘t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forget</a:t>
            </a:r>
            <a:r>
              <a:rPr lang="de-DE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8ACC0-18A2-48C6-A9EB-0BE60D5AF005}"/>
              </a:ext>
            </a:extLst>
          </p:cNvPr>
          <p:cNvSpPr/>
          <p:nvPr/>
        </p:nvSpPr>
        <p:spPr>
          <a:xfrm>
            <a:off x="2067515" y="6280446"/>
            <a:ext cx="337930" cy="6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484A0-34B1-4DC6-8F93-39DBD0A6EB9C}"/>
              </a:ext>
            </a:extLst>
          </p:cNvPr>
          <p:cNvSpPr/>
          <p:nvPr/>
        </p:nvSpPr>
        <p:spPr>
          <a:xfrm>
            <a:off x="367129" y="6265414"/>
            <a:ext cx="440497" cy="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24F1F-30F7-4DEB-B897-8F8F4B204A3D}"/>
              </a:ext>
            </a:extLst>
          </p:cNvPr>
          <p:cNvSpPr txBox="1"/>
          <p:nvPr/>
        </p:nvSpPr>
        <p:spPr>
          <a:xfrm>
            <a:off x="4565515" y="5975237"/>
            <a:ext cx="683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Knowing the STOCK MARKET is an extra Immunity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 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62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  <p:bldP spid="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5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58634-9751-488F-8BB6-1DB73644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Digital Onboarding – Financial Market</a:t>
            </a:r>
          </a:p>
        </p:txBody>
      </p:sp>
      <p:sp>
        <p:nvSpPr>
          <p:cNvPr id="37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large, animal, star, water&#10;&#10;Description automatically generated">
            <a:extLst>
              <a:ext uri="{FF2B5EF4-FFF2-40B4-BE49-F238E27FC236}">
                <a16:creationId xmlns:a16="http://schemas.microsoft.com/office/drawing/2014/main" id="{7C17BFF9-092F-47C0-B640-3A5C1EFBE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1515" r="15840" b="2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4B51975A-6D31-4BAA-90CC-CE1D92EE9C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939" r="7563" b="2"/>
          <a:stretch/>
        </p:blipFill>
        <p:spPr>
          <a:xfrm>
            <a:off x="3532736" y="2984162"/>
            <a:ext cx="2555402" cy="255540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8B8D036-8E0F-4BFC-A36A-D88830F65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2262" r="28914"/>
          <a:stretch/>
        </p:blipFill>
        <p:spPr>
          <a:xfrm>
            <a:off x="1" y="-1"/>
            <a:ext cx="3943111" cy="3318096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6F33D78-E77E-4CB7-9D6C-0A3F3A94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The Traditional </a:t>
            </a:r>
            <a:r>
              <a:rPr lang="de-DE" sz="2000" dirty="0" err="1">
                <a:solidFill>
                  <a:srgbClr val="000000"/>
                </a:solidFill>
              </a:rPr>
              <a:t>Era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</a:p>
          <a:p>
            <a:r>
              <a:rPr lang="de-DE" sz="2000" dirty="0">
                <a:solidFill>
                  <a:srgbClr val="000000"/>
                </a:solidFill>
              </a:rPr>
              <a:t>3 </a:t>
            </a:r>
            <a:r>
              <a:rPr lang="de-DE" sz="2000" dirty="0" err="1">
                <a:solidFill>
                  <a:srgbClr val="000000"/>
                </a:solidFill>
              </a:rPr>
              <a:t>snapshots</a:t>
            </a:r>
            <a:r>
              <a:rPr lang="de-DE" sz="2000" dirty="0">
                <a:solidFill>
                  <a:srgbClr val="000000"/>
                </a:solidFill>
              </a:rPr>
              <a:t> from .COM Bubble</a:t>
            </a:r>
          </a:p>
          <a:p>
            <a:r>
              <a:rPr lang="de-DE" sz="2000" dirty="0" err="1">
                <a:solidFill>
                  <a:srgbClr val="000000"/>
                </a:solidFill>
              </a:rPr>
              <a:t>Cautious</a:t>
            </a:r>
            <a:r>
              <a:rPr lang="de-DE" sz="2000" dirty="0">
                <a:solidFill>
                  <a:srgbClr val="000000"/>
                </a:solidFill>
              </a:rPr>
              <a:t> of Hype</a:t>
            </a:r>
          </a:p>
          <a:p>
            <a:r>
              <a:rPr lang="de-DE" sz="2000" dirty="0" err="1">
                <a:solidFill>
                  <a:srgbClr val="000000"/>
                </a:solidFill>
              </a:rPr>
              <a:t>Speculative</a:t>
            </a:r>
            <a:r>
              <a:rPr lang="de-DE" sz="2000" dirty="0">
                <a:solidFill>
                  <a:srgbClr val="000000"/>
                </a:solidFill>
              </a:rPr>
              <a:t> Bubble</a:t>
            </a:r>
          </a:p>
          <a:p>
            <a:r>
              <a:rPr lang="de-DE" sz="2000" dirty="0">
                <a:solidFill>
                  <a:srgbClr val="000000"/>
                </a:solidFill>
              </a:rPr>
              <a:t>First Principles Thinking vs. Iterative</a:t>
            </a:r>
          </a:p>
          <a:p>
            <a:r>
              <a:rPr lang="de-DE" sz="2000" dirty="0">
                <a:solidFill>
                  <a:srgbClr val="000000"/>
                </a:solidFill>
              </a:rPr>
              <a:t>Technology Stack</a:t>
            </a:r>
          </a:p>
          <a:p>
            <a:r>
              <a:rPr lang="de-DE" sz="2000" dirty="0">
                <a:solidFill>
                  <a:srgbClr val="000000"/>
                </a:solidFill>
              </a:rPr>
              <a:t>By 2030!</a:t>
            </a:r>
          </a:p>
          <a:p>
            <a:endParaRPr lang="de-DE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A94D83FB-F0FB-4E33-B1F7-1C142BE3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E8EBD5-1AF0-42EE-A995-1F8E234E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2A88-942C-4B43-BE89-A1FAB846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13" y="685799"/>
            <a:ext cx="3157728" cy="1542011"/>
          </a:xfrm>
        </p:spPr>
        <p:txBody>
          <a:bodyPr anchor="b">
            <a:normAutofit/>
          </a:bodyPr>
          <a:lstStyle/>
          <a:p>
            <a:r>
              <a:rPr lang="de-DE" sz="3400" dirty="0"/>
              <a:t>The Traditional </a:t>
            </a:r>
            <a:r>
              <a:rPr lang="de-DE" sz="3400" dirty="0" err="1"/>
              <a:t>Era</a:t>
            </a:r>
            <a:endParaRPr lang="en-US" sz="3400" dirty="0"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3B93534-E139-4FED-959C-E8DE310D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216" name="Rectangle 64">
              <a:extLst>
                <a:ext uri="{FF2B5EF4-FFF2-40B4-BE49-F238E27FC236}">
                  <a16:creationId xmlns:a16="http://schemas.microsoft.com/office/drawing/2014/main" id="{78E8C0E6-FEB6-44F1-88D1-46BEEDD02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66">
              <a:extLst>
                <a:ext uri="{FF2B5EF4-FFF2-40B4-BE49-F238E27FC236}">
                  <a16:creationId xmlns:a16="http://schemas.microsoft.com/office/drawing/2014/main" id="{5FC37783-D58D-48BE-A119-9E18C8CE4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98286946-B9CA-4309-AC1D-A5FE0FB4B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66">
              <a:extLst>
                <a:ext uri="{FF2B5EF4-FFF2-40B4-BE49-F238E27FC236}">
                  <a16:creationId xmlns:a16="http://schemas.microsoft.com/office/drawing/2014/main" id="{458D890D-B127-48A3-9700-E794E5A0E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64">
              <a:extLst>
                <a:ext uri="{FF2B5EF4-FFF2-40B4-BE49-F238E27FC236}">
                  <a16:creationId xmlns:a16="http://schemas.microsoft.com/office/drawing/2014/main" id="{81FE5632-C9E9-46D1-B041-2B1550F47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6D0AD1D8-6370-4C9E-B9D1-1ED42B6CD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1C437D7E-FE00-4E7A-A5A5-A16AF03C9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66">
              <a:extLst>
                <a:ext uri="{FF2B5EF4-FFF2-40B4-BE49-F238E27FC236}">
                  <a16:creationId xmlns:a16="http://schemas.microsoft.com/office/drawing/2014/main" id="{739471C8-201F-404A-80C4-4D00A61A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64">
              <a:extLst>
                <a:ext uri="{FF2B5EF4-FFF2-40B4-BE49-F238E27FC236}">
                  <a16:creationId xmlns:a16="http://schemas.microsoft.com/office/drawing/2014/main" id="{6B4916E4-07CB-4149-9A7E-13F229057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66">
              <a:extLst>
                <a:ext uri="{FF2B5EF4-FFF2-40B4-BE49-F238E27FC236}">
                  <a16:creationId xmlns:a16="http://schemas.microsoft.com/office/drawing/2014/main" id="{BFA6BF19-12C5-492C-B79D-F2FE85850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64">
              <a:extLst>
                <a:ext uri="{FF2B5EF4-FFF2-40B4-BE49-F238E27FC236}">
                  <a16:creationId xmlns:a16="http://schemas.microsoft.com/office/drawing/2014/main" id="{E9DA3C25-831F-46F1-B82B-3DB8FF71E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66">
              <a:extLst>
                <a:ext uri="{FF2B5EF4-FFF2-40B4-BE49-F238E27FC236}">
                  <a16:creationId xmlns:a16="http://schemas.microsoft.com/office/drawing/2014/main" id="{4A4B2B71-E020-43F5-9A48-2050035CE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64">
              <a:extLst>
                <a:ext uri="{FF2B5EF4-FFF2-40B4-BE49-F238E27FC236}">
                  <a16:creationId xmlns:a16="http://schemas.microsoft.com/office/drawing/2014/main" id="{D7CA394E-96E6-4748-A6AD-BA96B737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66">
              <a:extLst>
                <a:ext uri="{FF2B5EF4-FFF2-40B4-BE49-F238E27FC236}">
                  <a16:creationId xmlns:a16="http://schemas.microsoft.com/office/drawing/2014/main" id="{BB7D229B-120E-4D57-AE66-B918102F5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64">
              <a:extLst>
                <a:ext uri="{FF2B5EF4-FFF2-40B4-BE49-F238E27FC236}">
                  <a16:creationId xmlns:a16="http://schemas.microsoft.com/office/drawing/2014/main" id="{AB9D88F0-18F1-4869-82C0-F084EEEA9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66">
              <a:extLst>
                <a:ext uri="{FF2B5EF4-FFF2-40B4-BE49-F238E27FC236}">
                  <a16:creationId xmlns:a16="http://schemas.microsoft.com/office/drawing/2014/main" id="{9E194D5B-AD89-4054-B8F0-8246261F6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64">
              <a:extLst>
                <a:ext uri="{FF2B5EF4-FFF2-40B4-BE49-F238E27FC236}">
                  <a16:creationId xmlns:a16="http://schemas.microsoft.com/office/drawing/2014/main" id="{8DAB5358-55E2-4B12-A2BA-82E3BCA8E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66">
              <a:extLst>
                <a:ext uri="{FF2B5EF4-FFF2-40B4-BE49-F238E27FC236}">
                  <a16:creationId xmlns:a16="http://schemas.microsoft.com/office/drawing/2014/main" id="{2E4D424B-7FFC-41B8-B8F9-C04672857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64">
              <a:extLst>
                <a:ext uri="{FF2B5EF4-FFF2-40B4-BE49-F238E27FC236}">
                  <a16:creationId xmlns:a16="http://schemas.microsoft.com/office/drawing/2014/main" id="{A73B98CC-0D48-4E11-842E-C3BB1D5D0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66">
              <a:extLst>
                <a:ext uri="{FF2B5EF4-FFF2-40B4-BE49-F238E27FC236}">
                  <a16:creationId xmlns:a16="http://schemas.microsoft.com/office/drawing/2014/main" id="{003B09F2-41D1-4070-B57C-0247D1868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6594E7-A44C-4995-BAC5-92917708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r="1145"/>
          <a:stretch/>
        </p:blipFill>
        <p:spPr>
          <a:xfrm>
            <a:off x="320040" y="484632"/>
            <a:ext cx="3675888" cy="5678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294DCE0-345B-45A2-901A-8620AE597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"/>
          <a:stretch/>
        </p:blipFill>
        <p:spPr>
          <a:xfrm>
            <a:off x="4114800" y="484632"/>
            <a:ext cx="3621024" cy="277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indoor, table, plate, sitting&#10;&#10;Description automatically generated">
            <a:extLst>
              <a:ext uri="{FF2B5EF4-FFF2-40B4-BE49-F238E27FC236}">
                <a16:creationId xmlns:a16="http://schemas.microsoft.com/office/drawing/2014/main" id="{6381EB94-6A25-45EB-8111-7E2A3387F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4" r="18356" b="-1"/>
          <a:stretch/>
        </p:blipFill>
        <p:spPr>
          <a:xfrm>
            <a:off x="4114800" y="3383280"/>
            <a:ext cx="3621024" cy="277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D4ED-94E6-4A17-A80B-416DEAC0E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913" y="2779776"/>
            <a:ext cx="3157728" cy="3429000"/>
          </a:xfrm>
        </p:spPr>
        <p:txBody>
          <a:bodyPr anchor="ctr">
            <a:normAutofit/>
          </a:bodyPr>
          <a:lstStyle/>
          <a:p>
            <a:r>
              <a:rPr lang="de-DE" sz="1400" dirty="0"/>
              <a:t>Paper </a:t>
            </a:r>
            <a:r>
              <a:rPr lang="de-DE" sz="1400" dirty="0" err="1"/>
              <a:t>based</a:t>
            </a:r>
            <a:r>
              <a:rPr lang="de-DE" sz="1400" dirty="0"/>
              <a:t> </a:t>
            </a:r>
            <a:r>
              <a:rPr lang="de-DE" sz="1400" dirty="0" err="1"/>
              <a:t>banking</a:t>
            </a:r>
            <a:r>
              <a:rPr lang="de-DE" sz="1400" dirty="0"/>
              <a:t> </a:t>
            </a:r>
            <a:r>
              <a:rPr lang="de-DE" sz="1400" dirty="0" err="1"/>
              <a:t>txn</a:t>
            </a:r>
            <a:r>
              <a:rPr lang="de-DE" sz="1400" dirty="0"/>
              <a:t> </a:t>
            </a:r>
          </a:p>
          <a:p>
            <a:r>
              <a:rPr lang="de-DE" sz="1400" dirty="0"/>
              <a:t>Bank Account number </a:t>
            </a:r>
          </a:p>
          <a:p>
            <a:r>
              <a:rPr lang="de-DE" sz="1400" dirty="0"/>
              <a:t>Physical Coupon, Bonds and Share certificate</a:t>
            </a:r>
          </a:p>
          <a:p>
            <a:r>
              <a:rPr lang="de-DE" sz="1400" dirty="0"/>
              <a:t>Floor Trading</a:t>
            </a:r>
          </a:p>
          <a:p>
            <a:r>
              <a:rPr lang="de-DE" sz="1400" dirty="0"/>
              <a:t>ATM </a:t>
            </a:r>
          </a:p>
          <a:p>
            <a:r>
              <a:rPr lang="de-DE" sz="1400" dirty="0"/>
              <a:t>Debit / Credit Cards</a:t>
            </a:r>
          </a:p>
          <a:p>
            <a:r>
              <a:rPr lang="de-DE" sz="1400" dirty="0"/>
              <a:t>Financial </a:t>
            </a:r>
            <a:r>
              <a:rPr lang="de-DE" sz="1400" dirty="0" err="1"/>
              <a:t>Advisors</a:t>
            </a:r>
            <a:endParaRPr lang="de-DE" sz="1400" dirty="0"/>
          </a:p>
          <a:p>
            <a:r>
              <a:rPr lang="de-DE" sz="1400" dirty="0"/>
              <a:t>Internet Banking / E-Commerce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8066844-ACD6-49F0-8C33-D5691389B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0850-D3C3-489D-A39A-8190C2EF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Snapshots from .Com Bubbles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0376B-E5CC-4F00-B6FF-69D1C0F9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1999 </a:t>
            </a:r>
          </a:p>
          <a:p>
            <a:endParaRPr lang="de-DE" dirty="0"/>
          </a:p>
          <a:p>
            <a:r>
              <a:rPr lang="de-DE" dirty="0"/>
              <a:t>2009 </a:t>
            </a:r>
          </a:p>
          <a:p>
            <a:endParaRPr lang="de-DE" dirty="0"/>
          </a:p>
          <a:p>
            <a:r>
              <a:rPr lang="de-DE" dirty="0"/>
              <a:t>2019 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F6B5F-A582-4CF5-9128-04BAFC5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34" y="2398838"/>
            <a:ext cx="1489881" cy="393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9803E-3C37-4BFB-826A-9537B3D7F5A6}"/>
              </a:ext>
            </a:extLst>
          </p:cNvPr>
          <p:cNvSpPr txBox="1"/>
          <p:nvPr/>
        </p:nvSpPr>
        <p:spPr>
          <a:xfrm>
            <a:off x="3814549" y="2349084"/>
            <a:ext cx="9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GE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4130F-C0C3-4253-8081-2C410536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99" y="2415789"/>
            <a:ext cx="1075135" cy="280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F8673-FF58-4BA7-9C5B-5315E2CC6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68" y="2364219"/>
            <a:ext cx="849736" cy="369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FDA03-9D02-4654-8FE5-7EC0B2566B5E}"/>
              </a:ext>
            </a:extLst>
          </p:cNvPr>
          <p:cNvSpPr txBox="1"/>
          <p:nvPr/>
        </p:nvSpPr>
        <p:spPr>
          <a:xfrm>
            <a:off x="2259840" y="1872789"/>
            <a:ext cx="437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World‘s Top-4 Companies (Market Cap)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FC0-2BDF-480D-B19E-97E6215475CD}"/>
              </a:ext>
            </a:extLst>
          </p:cNvPr>
          <p:cNvSpPr txBox="1"/>
          <p:nvPr/>
        </p:nvSpPr>
        <p:spPr>
          <a:xfrm>
            <a:off x="2067634" y="3381257"/>
            <a:ext cx="126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PetroChina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04A45-794B-4E26-A111-65AD387C14B5}"/>
              </a:ext>
            </a:extLst>
          </p:cNvPr>
          <p:cNvSpPr txBox="1"/>
          <p:nvPr/>
        </p:nvSpPr>
        <p:spPr>
          <a:xfrm>
            <a:off x="3615377" y="3388885"/>
            <a:ext cx="126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Exxon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65BE8-642C-4E40-8869-F1C0ED5D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25" y="3373603"/>
            <a:ext cx="1489881" cy="393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4F61F-50F2-448E-A7B6-49E8253358FE}"/>
              </a:ext>
            </a:extLst>
          </p:cNvPr>
          <p:cNvSpPr txBox="1"/>
          <p:nvPr/>
        </p:nvSpPr>
        <p:spPr>
          <a:xfrm>
            <a:off x="6387368" y="3388885"/>
            <a:ext cx="126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ICBC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A4A44C-8200-4B19-ADE2-F3892BCF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34" y="4378608"/>
            <a:ext cx="1489881" cy="393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CFD20-4ACA-47EB-B190-F23F2EEA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682" y="4251372"/>
            <a:ext cx="594904" cy="549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9ADC07-E033-40BC-AFFE-3EFD5BB42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724" y="4458373"/>
            <a:ext cx="757806" cy="233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0BBB1-9F68-4D8A-BCC6-0E93FF7B0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9835" y="4369461"/>
            <a:ext cx="930321" cy="3353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4E5DED-F5B5-42A0-B00A-1A78873DDA17}"/>
              </a:ext>
            </a:extLst>
          </p:cNvPr>
          <p:cNvSpPr txBox="1"/>
          <p:nvPr/>
        </p:nvSpPr>
        <p:spPr>
          <a:xfrm>
            <a:off x="1972102" y="4944517"/>
            <a:ext cx="71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 Berkshire Hathway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Facebook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Alibaba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Tencent</a:t>
            </a:r>
            <a:r>
              <a:rPr lang="de-DE" dirty="0"/>
              <a:t>, </a:t>
            </a:r>
            <a:r>
              <a:rPr lang="de-DE" dirty="0">
                <a:solidFill>
                  <a:schemeClr val="accent1"/>
                </a:solidFill>
              </a:rPr>
              <a:t>Visa</a:t>
            </a:r>
            <a:r>
              <a:rPr lang="de-DE" dirty="0"/>
              <a:t>, </a:t>
            </a:r>
            <a:r>
              <a:rPr lang="de-DE" dirty="0">
                <a:solidFill>
                  <a:schemeClr val="accent1"/>
                </a:solidFill>
              </a:rPr>
              <a:t>JPMC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A4345E-B72F-4AE6-99A6-F057661B739B}"/>
              </a:ext>
            </a:extLst>
          </p:cNvPr>
          <p:cNvSpPr/>
          <p:nvPr/>
        </p:nvSpPr>
        <p:spPr>
          <a:xfrm>
            <a:off x="7597934" y="2380658"/>
            <a:ext cx="2838734" cy="25439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BigTech is getting into Finance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DAE504-FA7E-4FB6-94FD-1A23E3FDE982}"/>
              </a:ext>
            </a:extLst>
          </p:cNvPr>
          <p:cNvSpPr/>
          <p:nvPr/>
        </p:nvSpPr>
        <p:spPr>
          <a:xfrm>
            <a:off x="1064525" y="5704764"/>
            <a:ext cx="122830" cy="10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92047C-B16C-43C7-ABFB-974717E7111D}"/>
              </a:ext>
            </a:extLst>
          </p:cNvPr>
          <p:cNvSpPr txBox="1"/>
          <p:nvPr/>
        </p:nvSpPr>
        <p:spPr>
          <a:xfrm>
            <a:off x="1187355" y="5632832"/>
            <a:ext cx="2245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Finance Company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D44C0F-5F00-41FD-8C56-D29CF9A4940D}"/>
              </a:ext>
            </a:extLst>
          </p:cNvPr>
          <p:cNvSpPr/>
          <p:nvPr/>
        </p:nvSpPr>
        <p:spPr>
          <a:xfrm>
            <a:off x="1064525" y="5899806"/>
            <a:ext cx="122830" cy="102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E92AEB-94A7-42B3-9384-28B89B6C7F4F}"/>
              </a:ext>
            </a:extLst>
          </p:cNvPr>
          <p:cNvSpPr txBox="1"/>
          <p:nvPr/>
        </p:nvSpPr>
        <p:spPr>
          <a:xfrm>
            <a:off x="1187354" y="5847605"/>
            <a:ext cx="2245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Tech Company</a:t>
            </a:r>
            <a:endParaRPr lang="en-US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2037E6-873B-4FF1-ADFA-1807D5A5A9BE}"/>
              </a:ext>
            </a:extLst>
          </p:cNvPr>
          <p:cNvSpPr/>
          <p:nvPr/>
        </p:nvSpPr>
        <p:spPr>
          <a:xfrm>
            <a:off x="8786084" y="4251372"/>
            <a:ext cx="1722693" cy="150457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/>
      <p:bldP spid="11" grpId="0"/>
      <p:bldP spid="13" grpId="0"/>
      <p:bldP spid="14" grpId="0"/>
      <p:bldP spid="16" grpId="0"/>
      <p:bldP spid="21" grpId="0"/>
      <p:bldP spid="23" grpId="0" animBg="1"/>
      <p:bldP spid="24" grpId="0" animBg="1"/>
      <p:bldP spid="25" grpId="0"/>
      <p:bldP spid="26" grpId="0" animBg="1"/>
      <p:bldP spid="27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7">
            <a:extLst>
              <a:ext uri="{FF2B5EF4-FFF2-40B4-BE49-F238E27FC236}">
                <a16:creationId xmlns:a16="http://schemas.microsoft.com/office/drawing/2014/main" id="{63AB00AE-4340-440F-82E1-9F69D1D55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4D93D3-ACC2-45FD-8C60-402281D69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513" r="-2" b="14360"/>
          <a:stretch/>
        </p:blipFill>
        <p:spPr>
          <a:xfrm>
            <a:off x="6083786" y="-168316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E8C07F-4B2C-42C7-B1A9-D8ABA0EA5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32" b="-1"/>
          <a:stretch/>
        </p:blipFill>
        <p:spPr>
          <a:xfrm>
            <a:off x="6089904" y="2487166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8" name="Picture 4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DD6E6-5D17-4EB3-B813-A60E7D59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000000"/>
                </a:solidFill>
              </a:rPr>
              <a:t>Cautios of Hype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5F79-52FF-4443-B22F-8DD15F8B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922" y="1715530"/>
            <a:ext cx="4803637" cy="1631580"/>
          </a:xfrm>
        </p:spPr>
        <p:txBody>
          <a:bodyPr anchor="ctr">
            <a:norm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Level of </a:t>
            </a:r>
            <a:r>
              <a:rPr lang="de-DE" sz="1400" dirty="0" err="1">
                <a:solidFill>
                  <a:srgbClr val="000000"/>
                </a:solidFill>
              </a:rPr>
              <a:t>over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excitement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can</a:t>
            </a:r>
            <a:r>
              <a:rPr lang="de-DE" sz="1400" dirty="0">
                <a:solidFill>
                  <a:srgbClr val="000000"/>
                </a:solidFill>
              </a:rPr>
              <a:t> cast </a:t>
            </a:r>
            <a:r>
              <a:rPr lang="de-DE" sz="1400" dirty="0" err="1">
                <a:solidFill>
                  <a:srgbClr val="000000"/>
                </a:solidFill>
              </a:rPr>
              <a:t>the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shadow</a:t>
            </a:r>
            <a:r>
              <a:rPr lang="de-DE" sz="1400" dirty="0">
                <a:solidFill>
                  <a:srgbClr val="000000"/>
                </a:solidFill>
              </a:rPr>
              <a:t> on </a:t>
            </a:r>
            <a:r>
              <a:rPr lang="de-DE" sz="1400" dirty="0" err="1">
                <a:solidFill>
                  <a:srgbClr val="000000"/>
                </a:solidFill>
              </a:rPr>
              <a:t>the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actual</a:t>
            </a:r>
            <a:r>
              <a:rPr lang="de-DE" sz="1400" dirty="0">
                <a:solidFill>
                  <a:srgbClr val="000000"/>
                </a:solidFill>
              </a:rPr>
              <a:t> real  technological </a:t>
            </a:r>
            <a:r>
              <a:rPr lang="de-DE" sz="1400" dirty="0" err="1">
                <a:solidFill>
                  <a:srgbClr val="000000"/>
                </a:solidFill>
              </a:rPr>
              <a:t>progress</a:t>
            </a:r>
            <a:r>
              <a:rPr lang="de-DE" sz="1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endParaRPr lang="de-DE" sz="2000" dirty="0">
              <a:solidFill>
                <a:srgbClr val="00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62B73DC-60DC-414A-B4DF-81BCA86B5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96290">
            <a:off x="1668182" y="3798025"/>
            <a:ext cx="526029" cy="823789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C2A1DB93-C608-404B-ADA0-98885CEAFFF6}"/>
              </a:ext>
            </a:extLst>
          </p:cNvPr>
          <p:cNvSpPr/>
          <p:nvPr/>
        </p:nvSpPr>
        <p:spPr>
          <a:xfrm rot="20396290">
            <a:off x="2183421" y="3770019"/>
            <a:ext cx="300251" cy="191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442EDC-BBB5-4161-BA55-5810E7F0C310}"/>
              </a:ext>
            </a:extLst>
          </p:cNvPr>
          <p:cNvSpPr txBox="1"/>
          <p:nvPr/>
        </p:nvSpPr>
        <p:spPr>
          <a:xfrm rot="20396290">
            <a:off x="2465733" y="3325417"/>
            <a:ext cx="1337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Long </a:t>
            </a:r>
            <a:r>
              <a:rPr lang="de-DE" sz="1100" b="1" dirty="0"/>
              <a:t>BlockChain</a:t>
            </a:r>
            <a:r>
              <a:rPr lang="de-DE" sz="1100" dirty="0"/>
              <a:t> </a:t>
            </a:r>
          </a:p>
          <a:p>
            <a:r>
              <a:rPr lang="de-DE" sz="1100" dirty="0"/>
              <a:t>Corporation (2017)</a:t>
            </a:r>
            <a:endParaRPr lang="en-US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58D7292-9E6D-4007-89D0-56C66A4CE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86412">
            <a:off x="3128848" y="3740205"/>
            <a:ext cx="346525" cy="47162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0E0986-17AB-481B-8822-BF14DF20BB43}"/>
              </a:ext>
            </a:extLst>
          </p:cNvPr>
          <p:cNvSpPr txBox="1"/>
          <p:nvPr/>
        </p:nvSpPr>
        <p:spPr>
          <a:xfrm rot="20386412">
            <a:off x="3035967" y="4118866"/>
            <a:ext cx="887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430% in a day </a:t>
            </a:r>
            <a:endParaRPr lang="en-US" sz="9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EFD076-9D5E-41F2-80FA-E4ABD3A57733}"/>
              </a:ext>
            </a:extLst>
          </p:cNvPr>
          <p:cNvSpPr/>
          <p:nvPr/>
        </p:nvSpPr>
        <p:spPr>
          <a:xfrm rot="20396290">
            <a:off x="1113627" y="3133394"/>
            <a:ext cx="3721543" cy="14643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026AD2-BF48-4CC9-A390-C0FF1F62F70F}"/>
              </a:ext>
            </a:extLst>
          </p:cNvPr>
          <p:cNvSpPr/>
          <p:nvPr/>
        </p:nvSpPr>
        <p:spPr>
          <a:xfrm rot="1588390">
            <a:off x="3934244" y="4363930"/>
            <a:ext cx="2104017" cy="7539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Using .COM, over valuate by 75%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7A75400-9403-473A-B331-056328C29E0B}"/>
              </a:ext>
            </a:extLst>
          </p:cNvPr>
          <p:cNvSpPr txBox="1">
            <a:spLocks/>
          </p:cNvSpPr>
          <p:nvPr/>
        </p:nvSpPr>
        <p:spPr>
          <a:xfrm>
            <a:off x="975377" y="5350574"/>
            <a:ext cx="4803637" cy="774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rgbClr val="000000"/>
                </a:solidFill>
              </a:rPr>
              <a:t>Cosmetic </a:t>
            </a:r>
            <a:r>
              <a:rPr lang="de-DE" sz="1400" dirty="0" err="1">
                <a:solidFill>
                  <a:srgbClr val="000000"/>
                </a:solidFill>
              </a:rPr>
              <a:t>name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or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domain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chnage</a:t>
            </a:r>
            <a:r>
              <a:rPr lang="de-DE" sz="1400" dirty="0">
                <a:solidFill>
                  <a:srgbClr val="000000"/>
                </a:solidFill>
              </a:rPr>
              <a:t> -&gt; </a:t>
            </a:r>
            <a:r>
              <a:rPr lang="de-DE" sz="1400" dirty="0" err="1">
                <a:solidFill>
                  <a:srgbClr val="000000"/>
                </a:solidFill>
              </a:rPr>
              <a:t>change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the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market</a:t>
            </a:r>
            <a:endParaRPr lang="de-DE" sz="1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38133954-1176-445A-BE35-7639055FAD14}"/>
              </a:ext>
            </a:extLst>
          </p:cNvPr>
          <p:cNvSpPr txBox="1">
            <a:spLocks/>
          </p:cNvSpPr>
          <p:nvPr/>
        </p:nvSpPr>
        <p:spPr>
          <a:xfrm>
            <a:off x="1136922" y="5958105"/>
            <a:ext cx="6620699" cy="774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b="1" dirty="0" err="1">
                <a:solidFill>
                  <a:srgbClr val="000000"/>
                </a:solidFill>
              </a:rPr>
              <a:t>No</a:t>
            </a:r>
            <a:r>
              <a:rPr lang="de-DE" sz="1500" b="1" dirty="0">
                <a:solidFill>
                  <a:srgbClr val="000000"/>
                </a:solidFill>
              </a:rPr>
              <a:t> rational </a:t>
            </a:r>
            <a:r>
              <a:rPr lang="de-DE" sz="1500" b="1" dirty="0" err="1">
                <a:solidFill>
                  <a:srgbClr val="000000"/>
                </a:solidFill>
              </a:rPr>
              <a:t>way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to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explain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this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than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the</a:t>
            </a:r>
            <a:r>
              <a:rPr lang="de-DE" sz="1500" b="1" dirty="0">
                <a:solidFill>
                  <a:srgbClr val="000000"/>
                </a:solidFill>
              </a:rPr>
              <a:t> hype </a:t>
            </a:r>
            <a:r>
              <a:rPr lang="de-DE" sz="1500" b="1" dirty="0" err="1">
                <a:solidFill>
                  <a:srgbClr val="000000"/>
                </a:solidFill>
              </a:rPr>
              <a:t>or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the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over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excitement</a:t>
            </a:r>
            <a:r>
              <a:rPr lang="de-DE" sz="1500" b="1" dirty="0">
                <a:solidFill>
                  <a:srgbClr val="000000"/>
                </a:solidFill>
              </a:rPr>
              <a:t> of </a:t>
            </a:r>
            <a:r>
              <a:rPr lang="de-DE" sz="1500" b="1" dirty="0" err="1">
                <a:solidFill>
                  <a:srgbClr val="000000"/>
                </a:solidFill>
              </a:rPr>
              <a:t>the</a:t>
            </a:r>
            <a:r>
              <a:rPr lang="de-DE" sz="1500" b="1" dirty="0">
                <a:solidFill>
                  <a:srgbClr val="000000"/>
                </a:solidFill>
              </a:rPr>
              <a:t> </a:t>
            </a:r>
            <a:r>
              <a:rPr lang="de-DE" sz="1500" b="1" dirty="0" err="1">
                <a:solidFill>
                  <a:srgbClr val="000000"/>
                </a:solidFill>
              </a:rPr>
              <a:t>market</a:t>
            </a:r>
            <a:endParaRPr lang="de-DE" sz="1500" b="1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endParaRPr lang="de-D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5" grpId="0" animBg="1"/>
      <p:bldP spid="46" grpId="0"/>
      <p:bldP spid="49" grpId="0"/>
      <p:bldP spid="15" grpId="0" animBg="1"/>
      <p:bldP spid="16" grpId="0" animBg="1"/>
      <p:bldP spid="51" grpId="0"/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QvMjAyMCA3OjQ5OjU2IFBNPC9EYXRlVGltZT48TGFiZWxTdHJpbmc+SW50ZXJuYWw8L0xhYmVsU3RyaW5nPjwvaXRlbT48L2xhYmVsSGlzdG9yeT4=</Value>
</WrappedLabelHistory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QvMjAyMCA3OjM4OjQyIEFNPC9EYXRlVGltZT48TGFiZWxTdHJpbmc+SW50ZXJuYWw8L0xhYmVsU3RyaW5nPjwvaXRlbT48L2xhYmVsSGlzdG9yeT4=</Value>
</WrappedLabelHistory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MvMjAyMCA0OjQ4OjQxIFBNPC9EYXRlVGltZT48TGFiZWxTdHJpbmc+SW50ZXJuYWw8L0xhYmVsU3RyaW5nPjwvaXRlbT48L2xhYmVsSGlzdG9yeT4=</Value>
</WrappedLabelHistory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cvMjAyMCA5OjU4OjE5IEFNPC9EYXRlVGltZT48TGFiZWxTdHJpbmc+SW50ZXJuYWw8L0xhYmVsU3RyaW5nPjwvaXRlbT48L2xhYmVsSGlzdG9yeT4=</Value>
</WrappedLabelHistory>
</file>

<file path=customXml/item5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ZGVmYXVsdFZhbHVlIj48ZWxlbWVudCB1aWQ9ImlkX2NsYXNzaWZpY2F0aW9uX2ludGVybmFsb25seSIgdmFsdWU9IiIgeG1sbnM9Imh0dHA6Ly93d3cuYm9sZG9uamFtZXMuY29tLzIwMDgvMDEvc2llL2ludGVybmFsL2xhYmVsIiAvPjwvc2lzbD48VXNlck5hbWU+T0FBRFxxajI0NTwvVXNlck5hbWU+PERhdGVUaW1lPjQvMjUvMjAyMCA5OjA2OjU2IEFNPC9EYXRlVGltZT48TGFiZWxTdHJpbmc+SW50ZXJuYWw8L0xhYmVsU3RyaW5nPjwvaXRlbT48L2xhYmVsSGlzdG9yeT4=</Value>
</WrappedLabelHistory>
</file>

<file path=customXml/item6.xml><?xml version="1.0" encoding="utf-8"?>
<sisl xmlns:xsi="http://www.w3.org/2001/XMLSchema-instance" xmlns:xsd="http://www.w3.org/2001/XMLSchema" xmlns="http://www.boldonjames.com/2008/01/sie/internal/label" sislVersion="0" policy="5e216652-7cb1-42d3-a22f-fb5c7f348db5" origin="defaultValue">
  <element uid="id_classification_internalonly" value=""/>
</sisl>
</file>

<file path=customXml/itemProps1.xml><?xml version="1.0" encoding="utf-8"?>
<ds:datastoreItem xmlns:ds="http://schemas.openxmlformats.org/officeDocument/2006/customXml" ds:itemID="{131FCC0F-9E20-4D48-83BF-29091C4F73C1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C7B6E8BC-F6AF-4ED4-9649-9710ACDBE9CD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324FBCB0-8C06-46AD-80CD-83F5D4C0C4BD}">
  <ds:schemaRefs>
    <ds:schemaRef ds:uri="http://www.w3.org/2001/XMLSchema"/>
    <ds:schemaRef ds:uri="http://www.boldonjames.com/2016/02/Classifier/internal/wrappedLabelHistory"/>
  </ds:schemaRefs>
</ds:datastoreItem>
</file>

<file path=customXml/itemProps4.xml><?xml version="1.0" encoding="utf-8"?>
<ds:datastoreItem xmlns:ds="http://schemas.openxmlformats.org/officeDocument/2006/customXml" ds:itemID="{FA76975B-E5AD-42D8-9C3C-1C7A80D52671}">
  <ds:schemaRefs>
    <ds:schemaRef ds:uri="http://www.w3.org/2001/XMLSchema"/>
    <ds:schemaRef ds:uri="http://www.boldonjames.com/2016/02/Classifier/internal/wrappedLabelHistory"/>
  </ds:schemaRefs>
</ds:datastoreItem>
</file>

<file path=customXml/itemProps5.xml><?xml version="1.0" encoding="utf-8"?>
<ds:datastoreItem xmlns:ds="http://schemas.openxmlformats.org/officeDocument/2006/customXml" ds:itemID="{F9E53092-4484-48E0-B146-BA2922AA6B29}">
  <ds:schemaRefs>
    <ds:schemaRef ds:uri="http://www.w3.org/2001/XMLSchema"/>
    <ds:schemaRef ds:uri="http://www.boldonjames.com/2016/02/Classifier/internal/wrappedLabelHistory"/>
  </ds:schemaRefs>
</ds:datastoreItem>
</file>

<file path=customXml/itemProps6.xml><?xml version="1.0" encoding="utf-8"?>
<ds:datastoreItem xmlns:ds="http://schemas.openxmlformats.org/officeDocument/2006/customXml" ds:itemID="{D279BE7C-F1AB-446C-A050-C5A47D58A8BE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Office PowerPoint</Application>
  <PresentationFormat>Widescreen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Finance &amp; Technology</vt:lpstr>
      <vt:lpstr>World vs. Virus</vt:lpstr>
      <vt:lpstr>PowerPoint Presentation</vt:lpstr>
      <vt:lpstr>Post Outbreak – Predictive Models – Alphabet Soup</vt:lpstr>
      <vt:lpstr>Finance – not just for the finance professional</vt:lpstr>
      <vt:lpstr>Digital Onboarding – Financial Market</vt:lpstr>
      <vt:lpstr>The Traditional Era</vt:lpstr>
      <vt:lpstr>3 Snapshots from .Com Bubbles</vt:lpstr>
      <vt:lpstr>Cautios of Hype</vt:lpstr>
      <vt:lpstr>Speculative Bubble</vt:lpstr>
      <vt:lpstr>First Principles Thinking vs. Iterative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&amp; Technology</dc:title>
  <dc:creator>Soumya Gupta</dc:creator>
  <cp:lastModifiedBy>Soumya Gupta</cp:lastModifiedBy>
  <cp:revision>7</cp:revision>
  <dcterms:created xsi:type="dcterms:W3CDTF">2020-04-26T17:45:50Z</dcterms:created>
  <dcterms:modified xsi:type="dcterms:W3CDTF">2020-04-27T18:43:11Z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72953a42-3951-4dea-9fe5-d3af04e3a35b</vt:lpwstr>
  </property>
  <property fmtid="{D5CDD505-2E9C-101B-9397-08002B2CF9AE}" pid="3" name="bjDocumentLabelXML">
    <vt:lpwstr>&lt;?xml version="1.0" encoding="us-ascii"?&gt;&lt;sisl xmlns:xsi="http://www.w3.org/2001/XMLSchema-instance" xmlns:xsd="http://www.w3.org/2001/XMLSchema" sislVersion="0" policy="5e216652-7cb1-42d3-a22f-fb5c7f348db5" origin="defaultValue" xmlns="http://www.boldonj</vt:lpwstr>
  </property>
  <property fmtid="{D5CDD505-2E9C-101B-9397-08002B2CF9AE}" pid="4" name="bjDocumentLabelXML-0">
    <vt:lpwstr>ames.com/2008/01/sie/internal/label"&gt;&lt;element uid="id_classification_internalonly" value="" /&gt;&lt;/sisl&gt;</vt:lpwstr>
  </property>
  <property fmtid="{D5CDD505-2E9C-101B-9397-08002B2CF9AE}" pid="5" name="bjDocumentSecurityLabel">
    <vt:lpwstr>Internal</vt:lpwstr>
  </property>
  <property fmtid="{D5CDD505-2E9C-101B-9397-08002B2CF9AE}" pid="6" name="DBG_Classification_ID">
    <vt:lpwstr>2</vt:lpwstr>
  </property>
  <property fmtid="{D5CDD505-2E9C-101B-9397-08002B2CF9AE}" pid="7" name="DBG_Classification_Name">
    <vt:lpwstr>Internal</vt:lpwstr>
  </property>
  <property fmtid="{D5CDD505-2E9C-101B-9397-08002B2CF9AE}" pid="8" name="bjSaver">
    <vt:lpwstr>nUQgtIBems1Cx4EF1TiPM5CPTmPj5q8O</vt:lpwstr>
  </property>
  <property fmtid="{D5CDD505-2E9C-101B-9397-08002B2CF9AE}" pid="9" name="bjLabelHistoryID">
    <vt:lpwstr>{FA76975B-E5AD-42D8-9C3C-1C7A80D52671}</vt:lpwstr>
  </property>
</Properties>
</file>